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7" r:id="rId2"/>
    <p:sldId id="265" r:id="rId3"/>
    <p:sldId id="272" r:id="rId4"/>
    <p:sldId id="258" r:id="rId5"/>
    <p:sldId id="267" r:id="rId6"/>
    <p:sldId id="264" r:id="rId7"/>
    <p:sldId id="268" r:id="rId8"/>
    <p:sldId id="273" r:id="rId9"/>
    <p:sldId id="276" r:id="rId10"/>
    <p:sldId id="262" r:id="rId11"/>
    <p:sldId id="259" r:id="rId12"/>
    <p:sldId id="260" r:id="rId13"/>
    <p:sldId id="274" r:id="rId14"/>
    <p:sldId id="271" r:id="rId15"/>
    <p:sldId id="261" r:id="rId16"/>
    <p:sldId id="275" r:id="rId17"/>
    <p:sldId id="269" r:id="rId18"/>
    <p:sldId id="26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3" autoAdjust="0"/>
    <p:restoredTop sz="95520" autoAdjust="0"/>
  </p:normalViewPr>
  <p:slideViewPr>
    <p:cSldViewPr snapToGrid="0" snapToObjects="1">
      <p:cViewPr>
        <p:scale>
          <a:sx n="123" d="100"/>
          <a:sy n="123" d="100"/>
        </p:scale>
        <p:origin x="528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5EA85-F77C-0949-A03C-94615085BD86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811BA-0C75-C247-AD09-68EA25B6B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34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811BA-0C75-C247-AD09-68EA25B6B3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44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Expect to</a:t>
            </a:r>
            <a:r>
              <a:rPr lang="en-US" baseline="0" dirty="0" smtClean="0"/>
              <a:t> see cancer phenotype in these organisms but don’t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811BA-0C75-C247-AD09-68EA25B6B3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2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we’re studying other organisms too</a:t>
            </a:r>
            <a:endParaRPr lang="en-US" dirty="0" smtClean="0"/>
          </a:p>
          <a:p>
            <a:r>
              <a:rPr lang="en-US" dirty="0" smtClean="0"/>
              <a:t>Check lifespan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811BA-0C75-C247-AD09-68EA25B6B3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34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811BA-0C75-C247-AD09-68EA25B6B3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62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treatments at low dose gives more opportunities for cells</a:t>
            </a:r>
            <a:r>
              <a:rPr lang="en-US" baseline="0" dirty="0" smtClean="0"/>
              <a:t> to acquire mutations</a:t>
            </a:r>
            <a:endParaRPr lang="en-US" dirty="0" smtClean="0"/>
          </a:p>
          <a:p>
            <a:r>
              <a:rPr lang="en-US" dirty="0" smtClean="0"/>
              <a:t>Unsure about chemical experiments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3 months after starting treatment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811BA-0C75-C247-AD09-68EA25B6B3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52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Unsure about chemical experiments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3 months after starting treatment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811BA-0C75-C247-AD09-68EA25B6B3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44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treatments at low dose gives more opportunities for cells</a:t>
            </a:r>
            <a:r>
              <a:rPr lang="en-US" baseline="0" dirty="0" smtClean="0"/>
              <a:t> to acquire mutations</a:t>
            </a:r>
            <a:endParaRPr lang="en-US" dirty="0" smtClean="0"/>
          </a:p>
          <a:p>
            <a:r>
              <a:rPr lang="en-US" dirty="0" smtClean="0"/>
              <a:t>Unsure about chemical experiments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3 months after starting treatment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811BA-0C75-C247-AD09-68EA25B6B3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4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E147-6F6D-2040-A61E-73F8C38D49CC}" type="datetime1">
              <a:rPr lang="en-US" smtClean="0"/>
              <a:t>4/4/17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FooterText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100A-F2DC-EF48-BFFE-65BA643D3412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330950"/>
            <a:ext cx="393700" cy="4055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C647-ACF1-054F-9CAD-47C5C1EF6DC8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330950"/>
            <a:ext cx="393700" cy="405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Future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830C32-805A-5B4A-B115-E24696B5982B}" type="datetime1">
              <a:rPr lang="en-US" smtClean="0"/>
              <a:t>4/4/17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330950"/>
            <a:ext cx="393700" cy="40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86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AD1F-DB9E-F647-A225-631125DAA15F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330950"/>
            <a:ext cx="393700" cy="405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42DC0-CDAB-C941-912A-BB61A05545C3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2512-42E5-FA40-858A-4E2AB05ED601}" type="datetime1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330950"/>
            <a:ext cx="393700" cy="405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EE41-70E4-9948-86D8-BD8017279D01}" type="datetime1">
              <a:rPr lang="en-US" smtClean="0"/>
              <a:t>4/4/17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330950"/>
            <a:ext cx="393700" cy="405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6F8E-CA19-734A-B1C1-3F362729C665}" type="datetime1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330950"/>
            <a:ext cx="393700" cy="405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504E4-A10C-E347-A776-9AF067C6F548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73565-8907-DC41-BA8C-91D8C563AAC9}" type="datetime1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330950"/>
            <a:ext cx="393700" cy="405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337E-A2F5-3245-9352-54C073F0A365}" type="datetime1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330950"/>
            <a:ext cx="393700" cy="405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3B559C03-B426-AC47-ADA4-FED151674B13}" type="datetime1">
              <a:rPr lang="en-US" smtClean="0"/>
              <a:t>4/4/17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FooterText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86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330950"/>
            <a:ext cx="393700" cy="4055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bg2">
              <a:lumMod val="2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bg2">
              <a:lumMod val="25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bg2">
              <a:lumMod val="25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bg2">
              <a:lumMod val="2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lanenglish/4540101760/" TargetMode="External"/><Relationship Id="rId4" Type="http://schemas.openxmlformats.org/officeDocument/2006/relationships/hyperlink" Target="http://www.aboutcancer.com/lung_xrays_abnormal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reenleft.org.au/content/tasmanian-devils-evolving-resistance-facial-cancer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Cancer across species: Development </a:t>
            </a:r>
            <a:r>
              <a:rPr lang="en-US" sz="4400" dirty="0"/>
              <a:t>of novel </a:t>
            </a:r>
            <a:r>
              <a:rPr lang="en-US" sz="4400" dirty="0" smtClean="0"/>
              <a:t>model organisms </a:t>
            </a:r>
            <a:r>
              <a:rPr lang="en-US" sz="4400" dirty="0"/>
              <a:t>in </a:t>
            </a:r>
            <a:r>
              <a:rPr lang="en-US" sz="4400" dirty="0" smtClean="0"/>
              <a:t>cancer research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Michelle Culbertson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Arizona/NASA Space Grant Undergraduate Research Symposium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April 22, 2017</a:t>
            </a:r>
          </a:p>
        </p:txBody>
      </p:sp>
    </p:spTree>
    <p:extLst>
      <p:ext uri="{BB962C8B-B14F-4D97-AF65-F5344CB8AC3E}">
        <p14:creationId xmlns:p14="http://schemas.microsoft.com/office/powerpoint/2010/main" val="21696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Future goals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Further analysis of tumor-like phenotype 	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/>
              <a:t>Histological analysis</a:t>
            </a:r>
            <a:r>
              <a:rPr lang="en-US" sz="2000" dirty="0"/>
              <a:t> </a:t>
            </a:r>
            <a:r>
              <a:rPr lang="en-US" sz="2000" dirty="0" smtClean="0"/>
              <a:t>of tumor-like phenotype to confirm cancer growth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G</a:t>
            </a:r>
            <a:r>
              <a:rPr lang="en-US" sz="2000" dirty="0" smtClean="0"/>
              <a:t>ene and protein expression, specifically for conserved pathways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Test other mutagenesis methods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smtClean="0"/>
              <a:t>Continue studying other model organisms </a:t>
            </a:r>
          </a:p>
          <a:p>
            <a:pPr lvl="1">
              <a:buFont typeface="Arial" charset="0"/>
              <a:buChar char="•"/>
            </a:pPr>
            <a:r>
              <a:rPr lang="en-US" sz="2000" i="1" dirty="0" smtClean="0"/>
              <a:t>Trichoplax adhaerans </a:t>
            </a:r>
          </a:p>
          <a:p>
            <a:pPr lvl="1">
              <a:buFont typeface="Arial" charset="0"/>
              <a:buChar char="•"/>
            </a:pPr>
            <a:r>
              <a:rPr lang="en-US" sz="2000" i="1" dirty="0" smtClean="0"/>
              <a:t>Tethya wilhelma </a:t>
            </a:r>
            <a:endParaRPr lang="en-US" sz="20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553200" y="1569135"/>
            <a:ext cx="2250814" cy="2983019"/>
            <a:chOff x="5896337" y="2110654"/>
            <a:chExt cx="2540000" cy="3339844"/>
          </a:xfrm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337" y="2110654"/>
              <a:ext cx="2540000" cy="2616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6084294" y="4726854"/>
              <a:ext cx="2164086" cy="723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Arizona/NASA Space Grant</a:t>
              </a:r>
              <a:endParaRPr lang="en-US" dirty="0"/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4"/>
              </a:buClr>
            </a:pPr>
            <a:r>
              <a:rPr lang="en-US" dirty="0" smtClean="0"/>
              <a:t>Maley lab members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ASU/NASA Space Grant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4656540"/>
            <a:ext cx="1858911" cy="1536700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715" y="2963992"/>
            <a:ext cx="4800423" cy="3195709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05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8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47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chemeClr val="accent4"/>
              </a:buClr>
              <a:buFont typeface="Arial" charset="0"/>
              <a:buChar char="•"/>
            </a:pPr>
            <a:r>
              <a:rPr lang="en-US" sz="1200" dirty="0" smtClean="0"/>
              <a:t>Photo credits</a:t>
            </a:r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sz="1200" b="1" dirty="0"/>
              <a:t>Tasmanian Devils evolving resistance to facial </a:t>
            </a:r>
            <a:r>
              <a:rPr lang="en-US" sz="1200" b="1" dirty="0" smtClean="0"/>
              <a:t>cancer. </a:t>
            </a:r>
            <a:r>
              <a:rPr lang="en-US" sz="1200" b="1" dirty="0"/>
              <a:t>2016. </a:t>
            </a:r>
            <a:r>
              <a:rPr lang="en-US" sz="1200" b="1" dirty="0">
                <a:hlinkClick r:id="rId2"/>
              </a:rPr>
              <a:t>https://</a:t>
            </a:r>
            <a:r>
              <a:rPr lang="en-US" sz="1200" b="1" dirty="0" smtClean="0">
                <a:hlinkClick r:id="rId2"/>
              </a:rPr>
              <a:t>www.greenleft.org.au/content/tasmanian-devils-evolving-resistance-facial-cancer</a:t>
            </a:r>
            <a:endParaRPr lang="en-US" sz="1200" b="1" dirty="0" smtClean="0"/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sz="1200" dirty="0"/>
              <a:t>Alan English. 2015. </a:t>
            </a:r>
            <a:r>
              <a:rPr lang="en-US" sz="1200" dirty="0">
                <a:hlinkClick r:id="rId3"/>
              </a:rPr>
              <a:t>https://www.flickr.com/photos/alanenglish/4540101760</a:t>
            </a:r>
            <a:r>
              <a:rPr lang="en-US" sz="1200" dirty="0" smtClean="0">
                <a:hlinkClick r:id="rId3"/>
              </a:rPr>
              <a:t>/</a:t>
            </a:r>
            <a:r>
              <a:rPr lang="en-US" sz="1200" dirty="0" smtClean="0"/>
              <a:t> </a:t>
            </a:r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sz="1200" dirty="0" err="1"/>
              <a:t>Domazet-Lošo</a:t>
            </a:r>
            <a:r>
              <a:rPr lang="en-US" sz="1200" dirty="0"/>
              <a:t> T, </a:t>
            </a:r>
            <a:r>
              <a:rPr lang="en-US" sz="1200" dirty="0" err="1"/>
              <a:t>Klimovich</a:t>
            </a:r>
            <a:r>
              <a:rPr lang="en-US" sz="1200" dirty="0"/>
              <a:t> A, </a:t>
            </a:r>
            <a:r>
              <a:rPr lang="en-US" sz="1200" dirty="0" err="1"/>
              <a:t>Anokhin</a:t>
            </a:r>
            <a:r>
              <a:rPr lang="en-US" sz="1200" dirty="0"/>
              <a:t> B, Anton-</a:t>
            </a:r>
            <a:r>
              <a:rPr lang="en-US" sz="1200" dirty="0" err="1"/>
              <a:t>Erxleben</a:t>
            </a:r>
            <a:r>
              <a:rPr lang="en-US" sz="1200" dirty="0"/>
              <a:t> F, Hamm MJ, Lange C, Bosch TC. Naturally occurring </a:t>
            </a:r>
            <a:r>
              <a:rPr lang="en-US" sz="1200" dirty="0" err="1"/>
              <a:t>tumours</a:t>
            </a:r>
            <a:r>
              <a:rPr lang="en-US" sz="1200" dirty="0"/>
              <a:t> in the basal metazoan Hydra. Nature communications. 2014 Jun 24;5</a:t>
            </a:r>
            <a:r>
              <a:rPr lang="en-US" sz="1200" dirty="0" smtClean="0"/>
              <a:t>.</a:t>
            </a:r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sz="1200" dirty="0" smtClean="0"/>
              <a:t>Lung </a:t>
            </a:r>
            <a:r>
              <a:rPr lang="en-US" sz="1200" dirty="0"/>
              <a:t>Cancer Images. </a:t>
            </a:r>
            <a:r>
              <a:rPr lang="en-US" sz="1200" dirty="0">
                <a:hlinkClick r:id="rId4"/>
              </a:rPr>
              <a:t>http://</a:t>
            </a:r>
            <a:r>
              <a:rPr lang="en-US" sz="1200" dirty="0" smtClean="0">
                <a:hlinkClick r:id="rId4"/>
              </a:rPr>
              <a:t>www.aboutcancer.com/lung_xrays_abnormal.htm</a:t>
            </a:r>
            <a:r>
              <a:rPr lang="en-US" sz="1200" dirty="0" smtClean="0"/>
              <a:t> </a:t>
            </a:r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sz="1200" dirty="0" err="1"/>
              <a:t>Uhlirova</a:t>
            </a:r>
            <a:r>
              <a:rPr lang="en-US" sz="1200" dirty="0"/>
              <a:t> M, Jasper H, </a:t>
            </a:r>
            <a:r>
              <a:rPr lang="en-US" sz="1200" dirty="0" err="1"/>
              <a:t>Bohmann</a:t>
            </a:r>
            <a:r>
              <a:rPr lang="en-US" sz="1200" dirty="0"/>
              <a:t> D. Non-cell-autonomous induction of tissue overgrowth by JNK/</a:t>
            </a:r>
            <a:r>
              <a:rPr lang="en-US" sz="1200" dirty="0" err="1"/>
              <a:t>Ras</a:t>
            </a:r>
            <a:r>
              <a:rPr lang="en-US" sz="1200" dirty="0"/>
              <a:t> cooperation in a Drosophila tumor model. Proceedings of the National Academy of Sciences of the United States of America. 2005 Sep 13;102(37):13123-8</a:t>
            </a:r>
            <a:r>
              <a:rPr lang="en-US" sz="1200" dirty="0" smtClean="0"/>
              <a:t>. </a:t>
            </a:r>
            <a:endParaRPr lang="en-US" sz="1200" dirty="0" smtClean="0"/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sz="1200" dirty="0"/>
              <a:t>Griffiths, A.J.F.; </a:t>
            </a:r>
            <a:r>
              <a:rPr lang="en-US" sz="1200" dirty="0" err="1"/>
              <a:t>Wessler</a:t>
            </a:r>
            <a:r>
              <a:rPr lang="en-US" sz="1200" dirty="0"/>
              <a:t>, R.C. and Carroll, S. (2008). Introduction to Genetic Analysis. W H Freeman &amp; Co</a:t>
            </a:r>
            <a:r>
              <a:rPr lang="en-US" sz="1200" dirty="0" smtClean="0"/>
              <a:t>.</a:t>
            </a:r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sz="1200" dirty="0"/>
              <a:t>Effects of Ionizing Radiation on DNA. Teach Nuclear. http://</a:t>
            </a:r>
            <a:r>
              <a:rPr lang="en-US" sz="1200" dirty="0" err="1"/>
              <a:t>teachnuclear.ca</a:t>
            </a:r>
            <a:r>
              <a:rPr lang="en-US" sz="1200" dirty="0"/>
              <a:t>/all-things-nuclear/radiation/biological-effects-of-radiation/effects-of-ionizing-radiation-on-</a:t>
            </a:r>
            <a:r>
              <a:rPr lang="en-US" sz="1200" dirty="0" err="1"/>
              <a:t>dna</a:t>
            </a:r>
            <a:r>
              <a:rPr lang="en-US" sz="1200" dirty="0"/>
              <a:t>/</a:t>
            </a:r>
          </a:p>
          <a:p>
            <a:pPr>
              <a:buClr>
                <a:schemeClr val="accent4"/>
              </a:buClr>
              <a:buFont typeface="Arial" charset="0"/>
              <a:buChar char="•"/>
            </a:pPr>
            <a:r>
              <a:rPr lang="en-US" sz="1200" dirty="0"/>
              <a:t>Aktipis, C. A., Boddy, A. M., Jansen, G., </a:t>
            </a:r>
            <a:r>
              <a:rPr lang="en-US" sz="1200" dirty="0" err="1"/>
              <a:t>Hibner</a:t>
            </a:r>
            <a:r>
              <a:rPr lang="en-US" sz="1200" dirty="0"/>
              <a:t>, U., Hochberg, M. E., Maley, C. C., &amp; Wilkinson, G. S. (2015). Cancer across the tree of life: cooperation and cheating in multicellularity. Philosophical Transactions of the Royal Society B: Biological Sciences, 370(1673), 20140219–20140219. </a:t>
            </a:r>
            <a:endParaRPr lang="en-US" sz="1200" dirty="0" smtClean="0"/>
          </a:p>
          <a:p>
            <a:pPr>
              <a:buClr>
                <a:schemeClr val="accent4"/>
              </a:buClr>
              <a:buFont typeface="Arial" charset="0"/>
              <a:buChar char="•"/>
            </a:pPr>
            <a:r>
              <a:rPr lang="en-US" sz="1200" dirty="0" smtClean="0"/>
              <a:t>Mouton</a:t>
            </a:r>
            <a:r>
              <a:rPr lang="en-US" sz="1200" dirty="0"/>
              <a:t>, S., Willems, M., </a:t>
            </a:r>
            <a:r>
              <a:rPr lang="en-US" sz="1200" dirty="0" err="1"/>
              <a:t>Braeckman</a:t>
            </a:r>
            <a:r>
              <a:rPr lang="en-US" sz="1200" dirty="0"/>
              <a:t>, B. P., Egger, B., </a:t>
            </a:r>
            <a:r>
              <a:rPr lang="en-US" sz="1200" dirty="0" err="1"/>
              <a:t>Ladurner</a:t>
            </a:r>
            <a:r>
              <a:rPr lang="en-US" sz="1200" dirty="0"/>
              <a:t>, P., </a:t>
            </a:r>
            <a:r>
              <a:rPr lang="en-US" sz="1200" dirty="0" err="1"/>
              <a:t>Schärer</a:t>
            </a:r>
            <a:r>
              <a:rPr lang="en-US" sz="1200" dirty="0"/>
              <a:t>, L., &amp; </a:t>
            </a:r>
            <a:r>
              <a:rPr lang="en-US" sz="1200" dirty="0" err="1"/>
              <a:t>Borgonie</a:t>
            </a:r>
            <a:r>
              <a:rPr lang="en-US" sz="1200" dirty="0"/>
              <a:t>, G. (2009). The free-living flatworm Macrostomum lignano: A new model organism for ageing research. Experimental Gerontology, 44(4), 243–249. </a:t>
            </a:r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endParaRPr lang="en-US" sz="1200" dirty="0"/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endParaRPr lang="en-US" sz="1200" dirty="0" smtClean="0"/>
          </a:p>
          <a:p>
            <a:pPr>
              <a:buClr>
                <a:schemeClr val="accent4"/>
              </a:buClr>
              <a:buFont typeface="Arial" charset="0"/>
              <a:buChar char="•"/>
            </a:pP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57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Mutagenesis methods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9659" y="4337254"/>
            <a:ext cx="3241865" cy="2019096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2643" y="1983245"/>
            <a:ext cx="3575895" cy="1741349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2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Cancer across 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108" y="1746589"/>
            <a:ext cx="6373784" cy="4609761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24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Culturing conditions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9201304"/>
              </p:ext>
            </p:extLst>
          </p:nvPr>
        </p:nvGraphicFramePr>
        <p:xfrm>
          <a:off x="457200" y="1929384"/>
          <a:ext cx="8229600" cy="2026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5024"/>
                <a:gridCol w="865632"/>
                <a:gridCol w="1219200"/>
                <a:gridCol w="2450592"/>
                <a:gridCol w="235915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Organism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 (˚C)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Food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M. lignano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f/2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Nitzschia </a:t>
                      </a:r>
                      <a:r>
                        <a:rPr lang="en-US" i="1" baseline="0" dirty="0" smtClean="0"/>
                        <a:t>curvilineata </a:t>
                      </a:r>
                      <a:endParaRPr lang="en-US" i="1" dirty="0">
                        <a:latin typeface="Calisto MT" charset="0"/>
                        <a:ea typeface="Calisto MT" charset="0"/>
                        <a:cs typeface="Calisto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Petri dishes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T. adhaerans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23-25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dirty="0" smtClean="0">
                          <a:effectLst/>
                        </a:rPr>
                        <a:t>Pyrenomonas helgolandii</a:t>
                      </a:r>
                      <a:endParaRPr lang="en-US" sz="1800" i="1" kern="1200" dirty="0" smtClean="0">
                        <a:solidFill>
                          <a:schemeClr val="dk1"/>
                        </a:solidFill>
                        <a:effectLst/>
                        <a:latin typeface="Calisto MT" charset="0"/>
                        <a:ea typeface="Calisto MT" charset="0"/>
                        <a:cs typeface="Calisto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Aquarium and</a:t>
                      </a:r>
                      <a:r>
                        <a:rPr lang="en-US" baseline="0" dirty="0" smtClean="0"/>
                        <a:t> plates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T. wilhelma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23-25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Artificial plankton (</a:t>
                      </a:r>
                      <a:r>
                        <a:rPr lang="en-US" sz="1800" i="1" dirty="0" err="1" smtClean="0"/>
                        <a:t>Aquakultur</a:t>
                      </a:r>
                      <a:r>
                        <a:rPr lang="en-US" sz="1800" i="1" dirty="0" smtClean="0"/>
                        <a:t>-Genzel</a:t>
                      </a:r>
                      <a:r>
                        <a:rPr lang="en-US" sz="1800" dirty="0" smtClean="0"/>
                        <a:t>) </a:t>
                      </a:r>
                      <a:endParaRPr lang="en-US" sz="1800" i="1" dirty="0" smtClean="0">
                        <a:latin typeface="Calisto MT" charset="0"/>
                        <a:ea typeface="Calisto MT" charset="0"/>
                        <a:cs typeface="Calisto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Aquarium with ecological environment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428548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Artificial seawater (ASW): 32.5% salinity (by weight)</a:t>
            </a:r>
          </a:p>
          <a:p>
            <a:r>
              <a:rPr lang="en-US" dirty="0" smtClean="0"/>
              <a:t>f/2: ASW with vitamins, trace metals, and extra salts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7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Sponge culturing system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325880" y="1744874"/>
            <a:ext cx="6492240" cy="4611476"/>
            <a:chOff x="11494811" y="19739220"/>
            <a:chExt cx="9512434" cy="6756736"/>
          </a:xfrm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9" t="21389" r="5819" b="30573"/>
            <a:stretch/>
          </p:blipFill>
          <p:spPr>
            <a:xfrm>
              <a:off x="11494811" y="19739220"/>
              <a:ext cx="9512434" cy="675673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11517141" y="19739220"/>
              <a:ext cx="3679268" cy="5069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135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amascus" charset="-78"/>
                <a:ea typeface="Damascus" charset="-78"/>
                <a:cs typeface="Damascus" charset="-78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3" t="51626" r="84241" b="32769"/>
            <a:stretch/>
          </p:blipFill>
          <p:spPr>
            <a:xfrm>
              <a:off x="11659741" y="23469600"/>
              <a:ext cx="874208" cy="271576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auto">
            <a:xfrm>
              <a:off x="12496800" y="23469600"/>
              <a:ext cx="3849051" cy="2715768"/>
            </a:xfrm>
            <a:prstGeom prst="rect">
              <a:avLst/>
            </a:prstGeom>
            <a:solidFill>
              <a:srgbClr val="C7C8E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135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amascus" charset="-78"/>
                <a:ea typeface="Damascus" charset="-78"/>
                <a:cs typeface="Damascus" charset="-7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540523" y="23580388"/>
              <a:ext cx="3831397" cy="721528"/>
            </a:xfrm>
            <a:prstGeom prst="rect">
              <a:avLst/>
            </a:prstGeom>
            <a:solidFill>
              <a:srgbClr val="C7C8EE"/>
            </a:solidFill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latin typeface="Damascus" charset="-78"/>
                  <a:ea typeface="Damascus" charset="-78"/>
                  <a:cs typeface="Damascus" charset="-78"/>
                </a:rPr>
                <a:t>Filter tank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540523" y="25446541"/>
              <a:ext cx="3831397" cy="721528"/>
            </a:xfrm>
            <a:prstGeom prst="rect">
              <a:avLst/>
            </a:prstGeom>
            <a:solidFill>
              <a:srgbClr val="C7C8EE"/>
            </a:solidFill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latin typeface="Damascus" charset="-78"/>
                  <a:ea typeface="Damascus" charset="-78"/>
                  <a:cs typeface="Damascus" charset="-78"/>
                </a:rPr>
                <a:t>C</a:t>
              </a:r>
              <a:r>
                <a:rPr lang="en-US" sz="2600" dirty="0" smtClean="0">
                  <a:latin typeface="Damascus" charset="-78"/>
                  <a:ea typeface="Damascus" charset="-78"/>
                  <a:cs typeface="Damascus" charset="-78"/>
                </a:rPr>
                <a:t>ulturing tank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540523" y="24515005"/>
              <a:ext cx="3885360" cy="721528"/>
            </a:xfrm>
            <a:prstGeom prst="rect">
              <a:avLst/>
            </a:prstGeom>
            <a:solidFill>
              <a:srgbClr val="C7C8EE"/>
            </a:solidFill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latin typeface="Damascus" charset="-78"/>
                  <a:ea typeface="Damascus" charset="-78"/>
                  <a:cs typeface="Damascus" charset="-78"/>
                </a:rPr>
                <a:t>Ecological habitat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954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Cancer across </a:t>
            </a:r>
            <a:r>
              <a:rPr lang="en-US" dirty="0" smtClean="0"/>
              <a:t>species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06" y="4026351"/>
            <a:ext cx="3366420" cy="2253799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43" y="1647300"/>
            <a:ext cx="3018559" cy="2474228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96" y="1761293"/>
            <a:ext cx="2237148" cy="2259520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57" y="2771089"/>
            <a:ext cx="2598742" cy="1949057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7"/>
          <a:stretch/>
        </p:blipFill>
        <p:spPr>
          <a:xfrm>
            <a:off x="4140415" y="3973766"/>
            <a:ext cx="2763083" cy="2376234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7471" y="4259484"/>
            <a:ext cx="1514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Cancer-like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380018" y="-1662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93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5682"/>
          </a:xfrm>
        </p:spPr>
        <p:txBody>
          <a:bodyPr>
            <a:normAutofit/>
          </a:bodyPr>
          <a:lstStyle/>
          <a:p>
            <a:pPr>
              <a:buClr>
                <a:schemeClr val="accent4"/>
              </a:buClr>
              <a:buSzPct val="100000"/>
              <a:buFont typeface="Arial" charset="0"/>
              <a:buChar char="•"/>
            </a:pPr>
            <a:r>
              <a:rPr lang="en-US" dirty="0" smtClean="0"/>
              <a:t>Cancer develops from accumulated DNA mutations </a:t>
            </a:r>
          </a:p>
          <a:p>
            <a:pPr>
              <a:buClr>
                <a:schemeClr val="accent4"/>
              </a:buClr>
              <a:buSzPct val="100000"/>
              <a:buFont typeface="Arial" charset="0"/>
              <a:buChar char="•"/>
            </a:pPr>
            <a:r>
              <a:rPr lang="en-US" dirty="0" smtClean="0"/>
              <a:t>Cancer is inherent to multicellular organisms</a:t>
            </a:r>
          </a:p>
          <a:p>
            <a:pPr lvl="1">
              <a:buClr>
                <a:schemeClr val="accent4"/>
              </a:buClr>
              <a:buSzPct val="100000"/>
              <a:buFont typeface="Arial" charset="0"/>
              <a:buChar char="•"/>
            </a:pPr>
            <a:r>
              <a:rPr lang="en-US" dirty="0" smtClean="0"/>
              <a:t>But cancer is not seen in all of them</a:t>
            </a:r>
          </a:p>
          <a:p>
            <a:pPr lvl="1">
              <a:buClr>
                <a:schemeClr val="accent4"/>
              </a:buClr>
              <a:buSzPct val="100000"/>
              <a:buFont typeface="Arial" charset="0"/>
              <a:buChar char="•"/>
            </a:pPr>
            <a:r>
              <a:rPr lang="en-US" dirty="0" smtClean="0"/>
              <a:t>Why?</a:t>
            </a:r>
          </a:p>
          <a:p>
            <a:pPr>
              <a:buClr>
                <a:schemeClr val="accent4"/>
              </a:buClr>
              <a:buSzPct val="100000"/>
              <a:buFont typeface="Arial" charset="0"/>
              <a:buChar char="•"/>
            </a:pPr>
            <a:r>
              <a:rPr lang="en-US" dirty="0" smtClean="0"/>
              <a:t>What can we learn from new model organisms? </a:t>
            </a:r>
          </a:p>
          <a:p>
            <a:pPr marL="0" indent="0">
              <a:buClr>
                <a:schemeClr val="accent4"/>
              </a:buClr>
              <a:buSzPct val="80000"/>
              <a:buNone/>
            </a:pPr>
            <a:endParaRPr lang="en-US" b="1" dirty="0"/>
          </a:p>
          <a:p>
            <a:pPr marL="0" indent="0">
              <a:buClr>
                <a:schemeClr val="accent4"/>
              </a:buClr>
              <a:buSzPct val="80000"/>
              <a:buNone/>
            </a:pPr>
            <a:r>
              <a:rPr lang="en-US" b="1" dirty="0" smtClean="0"/>
              <a:t>Objective</a:t>
            </a:r>
            <a:r>
              <a:rPr lang="en-US" b="1" dirty="0"/>
              <a:t>: </a:t>
            </a:r>
            <a:r>
              <a:rPr lang="en-US" b="1" dirty="0" smtClean="0"/>
              <a:t>Study simple </a:t>
            </a:r>
            <a:r>
              <a:rPr lang="en-US" b="1" dirty="0"/>
              <a:t>model organisms to identify if they </a:t>
            </a:r>
            <a:r>
              <a:rPr lang="en-US" b="1" dirty="0" smtClean="0"/>
              <a:t>get cancer</a:t>
            </a:r>
            <a:r>
              <a:rPr lang="en-US" b="1" dirty="0"/>
              <a:t>, </a:t>
            </a:r>
            <a:r>
              <a:rPr lang="en-US" b="1" dirty="0" smtClean="0"/>
              <a:t>or how they can prevent it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9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1353494" y="5622224"/>
            <a:ext cx="6437013" cy="619032"/>
          </a:xfrm>
          <a:custGeom>
            <a:avLst/>
            <a:gdLst>
              <a:gd name="connsiteX0" fmla="*/ 0 w 6437013"/>
              <a:gd name="connsiteY0" fmla="*/ 0 h 619032"/>
              <a:gd name="connsiteX1" fmla="*/ 6437013 w 6437013"/>
              <a:gd name="connsiteY1" fmla="*/ 0 h 619032"/>
              <a:gd name="connsiteX2" fmla="*/ 6437013 w 6437013"/>
              <a:gd name="connsiteY2" fmla="*/ 619032 h 619032"/>
              <a:gd name="connsiteX3" fmla="*/ 0 w 6437013"/>
              <a:gd name="connsiteY3" fmla="*/ 619032 h 619032"/>
              <a:gd name="connsiteX4" fmla="*/ 0 w 6437013"/>
              <a:gd name="connsiteY4" fmla="*/ 0 h 61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7013" h="619032">
                <a:moveTo>
                  <a:pt x="0" y="0"/>
                </a:moveTo>
                <a:lnTo>
                  <a:pt x="6437013" y="0"/>
                </a:lnTo>
                <a:lnTo>
                  <a:pt x="6437013" y="619032"/>
                </a:lnTo>
                <a:lnTo>
                  <a:pt x="0" y="619032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3360" tIns="213360" rIns="213360" bIns="21336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smtClean="0">
                <a:latin typeface="Calisto MT" charset="0"/>
                <a:ea typeface="Calisto MT" charset="0"/>
                <a:cs typeface="Calisto MT" charset="0"/>
              </a:rPr>
              <a:t>Investigate molecular changes</a:t>
            </a:r>
            <a:endParaRPr lang="en-US" sz="3000" kern="1200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353494" y="4677336"/>
            <a:ext cx="6437013" cy="952072"/>
          </a:xfrm>
          <a:custGeom>
            <a:avLst/>
            <a:gdLst>
              <a:gd name="connsiteX0" fmla="*/ 0 w 6437013"/>
              <a:gd name="connsiteY0" fmla="*/ 333444 h 952071"/>
              <a:gd name="connsiteX1" fmla="*/ 3099498 w 6437013"/>
              <a:gd name="connsiteY1" fmla="*/ 333444 h 952071"/>
              <a:gd name="connsiteX2" fmla="*/ 3099498 w 6437013"/>
              <a:gd name="connsiteY2" fmla="*/ 238018 h 952071"/>
              <a:gd name="connsiteX3" fmla="*/ 2980489 w 6437013"/>
              <a:gd name="connsiteY3" fmla="*/ 238018 h 952071"/>
              <a:gd name="connsiteX4" fmla="*/ 3218507 w 6437013"/>
              <a:gd name="connsiteY4" fmla="*/ 0 h 952071"/>
              <a:gd name="connsiteX5" fmla="*/ 3456524 w 6437013"/>
              <a:gd name="connsiteY5" fmla="*/ 238018 h 952071"/>
              <a:gd name="connsiteX6" fmla="*/ 3337515 w 6437013"/>
              <a:gd name="connsiteY6" fmla="*/ 238018 h 952071"/>
              <a:gd name="connsiteX7" fmla="*/ 3337515 w 6437013"/>
              <a:gd name="connsiteY7" fmla="*/ 333444 h 952071"/>
              <a:gd name="connsiteX8" fmla="*/ 6437013 w 6437013"/>
              <a:gd name="connsiteY8" fmla="*/ 333444 h 952071"/>
              <a:gd name="connsiteX9" fmla="*/ 6437013 w 6437013"/>
              <a:gd name="connsiteY9" fmla="*/ 952071 h 952071"/>
              <a:gd name="connsiteX10" fmla="*/ 0 w 6437013"/>
              <a:gd name="connsiteY10" fmla="*/ 952071 h 952071"/>
              <a:gd name="connsiteX11" fmla="*/ 0 w 6437013"/>
              <a:gd name="connsiteY11" fmla="*/ 333444 h 95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37013" h="952071">
                <a:moveTo>
                  <a:pt x="6437013" y="618627"/>
                </a:moveTo>
                <a:lnTo>
                  <a:pt x="3337515" y="618627"/>
                </a:lnTo>
                <a:lnTo>
                  <a:pt x="3337515" y="714053"/>
                </a:lnTo>
                <a:lnTo>
                  <a:pt x="3456524" y="714053"/>
                </a:lnTo>
                <a:lnTo>
                  <a:pt x="3218506" y="952070"/>
                </a:lnTo>
                <a:lnTo>
                  <a:pt x="2980489" y="714053"/>
                </a:lnTo>
                <a:lnTo>
                  <a:pt x="3099498" y="714053"/>
                </a:lnTo>
                <a:lnTo>
                  <a:pt x="3099498" y="618627"/>
                </a:lnTo>
                <a:lnTo>
                  <a:pt x="0" y="618627"/>
                </a:lnTo>
                <a:lnTo>
                  <a:pt x="0" y="1"/>
                </a:lnTo>
                <a:lnTo>
                  <a:pt x="6437013" y="1"/>
                </a:lnTo>
                <a:lnTo>
                  <a:pt x="6437013" y="618627"/>
                </a:lnTo>
                <a:close/>
              </a:path>
            </a:pathLst>
          </a:cu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3359" tIns="213361" rIns="213360" bIns="546804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smtClean="0">
                <a:latin typeface="Calisto MT" charset="0"/>
                <a:ea typeface="Calisto MT" charset="0"/>
                <a:cs typeface="Calisto MT" charset="0"/>
              </a:rPr>
              <a:t>Observe phenotypic changes</a:t>
            </a:r>
            <a:endParaRPr lang="en-US" sz="3000" kern="1200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353494" y="3734550"/>
            <a:ext cx="6437013" cy="952072"/>
          </a:xfrm>
          <a:custGeom>
            <a:avLst/>
            <a:gdLst>
              <a:gd name="connsiteX0" fmla="*/ 0 w 6437013"/>
              <a:gd name="connsiteY0" fmla="*/ 333444 h 952071"/>
              <a:gd name="connsiteX1" fmla="*/ 3099498 w 6437013"/>
              <a:gd name="connsiteY1" fmla="*/ 333444 h 952071"/>
              <a:gd name="connsiteX2" fmla="*/ 3099498 w 6437013"/>
              <a:gd name="connsiteY2" fmla="*/ 238018 h 952071"/>
              <a:gd name="connsiteX3" fmla="*/ 2980489 w 6437013"/>
              <a:gd name="connsiteY3" fmla="*/ 238018 h 952071"/>
              <a:gd name="connsiteX4" fmla="*/ 3218507 w 6437013"/>
              <a:gd name="connsiteY4" fmla="*/ 0 h 952071"/>
              <a:gd name="connsiteX5" fmla="*/ 3456524 w 6437013"/>
              <a:gd name="connsiteY5" fmla="*/ 238018 h 952071"/>
              <a:gd name="connsiteX6" fmla="*/ 3337515 w 6437013"/>
              <a:gd name="connsiteY6" fmla="*/ 238018 h 952071"/>
              <a:gd name="connsiteX7" fmla="*/ 3337515 w 6437013"/>
              <a:gd name="connsiteY7" fmla="*/ 333444 h 952071"/>
              <a:gd name="connsiteX8" fmla="*/ 6437013 w 6437013"/>
              <a:gd name="connsiteY8" fmla="*/ 333444 h 952071"/>
              <a:gd name="connsiteX9" fmla="*/ 6437013 w 6437013"/>
              <a:gd name="connsiteY9" fmla="*/ 952071 h 952071"/>
              <a:gd name="connsiteX10" fmla="*/ 0 w 6437013"/>
              <a:gd name="connsiteY10" fmla="*/ 952071 h 952071"/>
              <a:gd name="connsiteX11" fmla="*/ 0 w 6437013"/>
              <a:gd name="connsiteY11" fmla="*/ 333444 h 95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37013" h="952071">
                <a:moveTo>
                  <a:pt x="6437013" y="618627"/>
                </a:moveTo>
                <a:lnTo>
                  <a:pt x="3337515" y="618627"/>
                </a:lnTo>
                <a:lnTo>
                  <a:pt x="3337515" y="714053"/>
                </a:lnTo>
                <a:lnTo>
                  <a:pt x="3456524" y="714053"/>
                </a:lnTo>
                <a:lnTo>
                  <a:pt x="3218506" y="952070"/>
                </a:lnTo>
                <a:lnTo>
                  <a:pt x="2980489" y="714053"/>
                </a:lnTo>
                <a:lnTo>
                  <a:pt x="3099498" y="714053"/>
                </a:lnTo>
                <a:lnTo>
                  <a:pt x="3099498" y="618627"/>
                </a:lnTo>
                <a:lnTo>
                  <a:pt x="0" y="618627"/>
                </a:lnTo>
                <a:lnTo>
                  <a:pt x="0" y="1"/>
                </a:lnTo>
                <a:lnTo>
                  <a:pt x="6437013" y="1"/>
                </a:lnTo>
                <a:lnTo>
                  <a:pt x="6437013" y="618627"/>
                </a:lnTo>
                <a:close/>
              </a:path>
            </a:pathLst>
          </a:cu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3359" tIns="213361" rIns="213360" bIns="546804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smtClean="0">
                <a:latin typeface="Calisto MT" charset="0"/>
                <a:ea typeface="Calisto MT" charset="0"/>
                <a:cs typeface="Calisto MT" charset="0"/>
              </a:rPr>
              <a:t>Create mutagenesis protocols</a:t>
            </a:r>
            <a:endParaRPr lang="en-US" sz="3000" kern="1200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353494" y="2791764"/>
            <a:ext cx="6437013" cy="952073"/>
          </a:xfrm>
          <a:custGeom>
            <a:avLst/>
            <a:gdLst>
              <a:gd name="connsiteX0" fmla="*/ 0 w 6437013"/>
              <a:gd name="connsiteY0" fmla="*/ 333444 h 952071"/>
              <a:gd name="connsiteX1" fmla="*/ 3099498 w 6437013"/>
              <a:gd name="connsiteY1" fmla="*/ 333444 h 952071"/>
              <a:gd name="connsiteX2" fmla="*/ 3099498 w 6437013"/>
              <a:gd name="connsiteY2" fmla="*/ 238018 h 952071"/>
              <a:gd name="connsiteX3" fmla="*/ 2980489 w 6437013"/>
              <a:gd name="connsiteY3" fmla="*/ 238018 h 952071"/>
              <a:gd name="connsiteX4" fmla="*/ 3218507 w 6437013"/>
              <a:gd name="connsiteY4" fmla="*/ 0 h 952071"/>
              <a:gd name="connsiteX5" fmla="*/ 3456524 w 6437013"/>
              <a:gd name="connsiteY5" fmla="*/ 238018 h 952071"/>
              <a:gd name="connsiteX6" fmla="*/ 3337515 w 6437013"/>
              <a:gd name="connsiteY6" fmla="*/ 238018 h 952071"/>
              <a:gd name="connsiteX7" fmla="*/ 3337515 w 6437013"/>
              <a:gd name="connsiteY7" fmla="*/ 333444 h 952071"/>
              <a:gd name="connsiteX8" fmla="*/ 6437013 w 6437013"/>
              <a:gd name="connsiteY8" fmla="*/ 333444 h 952071"/>
              <a:gd name="connsiteX9" fmla="*/ 6437013 w 6437013"/>
              <a:gd name="connsiteY9" fmla="*/ 952071 h 952071"/>
              <a:gd name="connsiteX10" fmla="*/ 0 w 6437013"/>
              <a:gd name="connsiteY10" fmla="*/ 952071 h 952071"/>
              <a:gd name="connsiteX11" fmla="*/ 0 w 6437013"/>
              <a:gd name="connsiteY11" fmla="*/ 333444 h 95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37013" h="952071">
                <a:moveTo>
                  <a:pt x="6437013" y="618627"/>
                </a:moveTo>
                <a:lnTo>
                  <a:pt x="3337515" y="618627"/>
                </a:lnTo>
                <a:lnTo>
                  <a:pt x="3337515" y="714053"/>
                </a:lnTo>
                <a:lnTo>
                  <a:pt x="3456524" y="714053"/>
                </a:lnTo>
                <a:lnTo>
                  <a:pt x="3218506" y="952070"/>
                </a:lnTo>
                <a:lnTo>
                  <a:pt x="2980489" y="714053"/>
                </a:lnTo>
                <a:lnTo>
                  <a:pt x="3099498" y="714053"/>
                </a:lnTo>
                <a:lnTo>
                  <a:pt x="3099498" y="618627"/>
                </a:lnTo>
                <a:lnTo>
                  <a:pt x="0" y="618627"/>
                </a:lnTo>
                <a:lnTo>
                  <a:pt x="0" y="1"/>
                </a:lnTo>
                <a:lnTo>
                  <a:pt x="6437013" y="1"/>
                </a:lnTo>
                <a:lnTo>
                  <a:pt x="6437013" y="618627"/>
                </a:lnTo>
                <a:close/>
              </a:path>
            </a:pathLst>
          </a:cu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3359" tIns="213361" rIns="213360" bIns="546805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smtClean="0">
                <a:latin typeface="Calisto MT" charset="0"/>
                <a:ea typeface="Calisto MT" charset="0"/>
                <a:cs typeface="Calisto MT" charset="0"/>
              </a:rPr>
              <a:t>Establish culturing methods</a:t>
            </a:r>
            <a:endParaRPr lang="en-US" sz="3000" kern="1200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353494" y="1873256"/>
            <a:ext cx="6437013" cy="952073"/>
          </a:xfrm>
          <a:custGeom>
            <a:avLst/>
            <a:gdLst>
              <a:gd name="connsiteX0" fmla="*/ 0 w 6437013"/>
              <a:gd name="connsiteY0" fmla="*/ 333444 h 952071"/>
              <a:gd name="connsiteX1" fmla="*/ 3099498 w 6437013"/>
              <a:gd name="connsiteY1" fmla="*/ 333444 h 952071"/>
              <a:gd name="connsiteX2" fmla="*/ 3099498 w 6437013"/>
              <a:gd name="connsiteY2" fmla="*/ 238018 h 952071"/>
              <a:gd name="connsiteX3" fmla="*/ 2980489 w 6437013"/>
              <a:gd name="connsiteY3" fmla="*/ 238018 h 952071"/>
              <a:gd name="connsiteX4" fmla="*/ 3218507 w 6437013"/>
              <a:gd name="connsiteY4" fmla="*/ 0 h 952071"/>
              <a:gd name="connsiteX5" fmla="*/ 3456524 w 6437013"/>
              <a:gd name="connsiteY5" fmla="*/ 238018 h 952071"/>
              <a:gd name="connsiteX6" fmla="*/ 3337515 w 6437013"/>
              <a:gd name="connsiteY6" fmla="*/ 238018 h 952071"/>
              <a:gd name="connsiteX7" fmla="*/ 3337515 w 6437013"/>
              <a:gd name="connsiteY7" fmla="*/ 333444 h 952071"/>
              <a:gd name="connsiteX8" fmla="*/ 6437013 w 6437013"/>
              <a:gd name="connsiteY8" fmla="*/ 333444 h 952071"/>
              <a:gd name="connsiteX9" fmla="*/ 6437013 w 6437013"/>
              <a:gd name="connsiteY9" fmla="*/ 952071 h 952071"/>
              <a:gd name="connsiteX10" fmla="*/ 0 w 6437013"/>
              <a:gd name="connsiteY10" fmla="*/ 952071 h 952071"/>
              <a:gd name="connsiteX11" fmla="*/ 0 w 6437013"/>
              <a:gd name="connsiteY11" fmla="*/ 333444 h 95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37013" h="952071">
                <a:moveTo>
                  <a:pt x="6437013" y="618627"/>
                </a:moveTo>
                <a:lnTo>
                  <a:pt x="3337515" y="618627"/>
                </a:lnTo>
                <a:lnTo>
                  <a:pt x="3337515" y="714053"/>
                </a:lnTo>
                <a:lnTo>
                  <a:pt x="3456524" y="714053"/>
                </a:lnTo>
                <a:lnTo>
                  <a:pt x="3218506" y="952070"/>
                </a:lnTo>
                <a:lnTo>
                  <a:pt x="2980489" y="714053"/>
                </a:lnTo>
                <a:lnTo>
                  <a:pt x="3099498" y="714053"/>
                </a:lnTo>
                <a:lnTo>
                  <a:pt x="3099498" y="618627"/>
                </a:lnTo>
                <a:lnTo>
                  <a:pt x="0" y="618627"/>
                </a:lnTo>
                <a:lnTo>
                  <a:pt x="0" y="1"/>
                </a:lnTo>
                <a:lnTo>
                  <a:pt x="6437013" y="1"/>
                </a:lnTo>
                <a:lnTo>
                  <a:pt x="6437013" y="618627"/>
                </a:lnTo>
                <a:close/>
              </a:path>
            </a:pathLst>
          </a:cu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3359" tIns="213361" rIns="213360" bIns="546805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smtClean="0">
                <a:latin typeface="Calisto MT" charset="0"/>
                <a:ea typeface="Calisto MT" charset="0"/>
                <a:cs typeface="Calisto MT" charset="0"/>
              </a:rPr>
              <a:t>Select model organisms</a:t>
            </a:r>
            <a:endParaRPr lang="en-US" sz="3000" kern="1200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1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Macrostomum lignano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51003" cy="4525963"/>
          </a:xfrm>
        </p:spPr>
        <p:txBody>
          <a:bodyPr/>
          <a:lstStyle/>
          <a:p>
            <a:pPr>
              <a:buClr>
                <a:schemeClr val="accent4"/>
              </a:buClr>
              <a:buFont typeface="Arial" charset="0"/>
              <a:buChar char="•"/>
            </a:pPr>
            <a:r>
              <a:rPr lang="en-US" dirty="0" smtClean="0"/>
              <a:t>Free-living marine flatworm species</a:t>
            </a:r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sz="2000" dirty="0" smtClean="0"/>
              <a:t>Lifespan: 6-7 months, up to 2 years </a:t>
            </a:r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sz="2000" dirty="0" smtClean="0"/>
              <a:t>Powerful regenerative ability due to stem cells</a:t>
            </a:r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dirty="0" smtClean="0"/>
              <a:t>No cancer-like phenomena observed</a:t>
            </a:r>
          </a:p>
          <a:p>
            <a:pPr>
              <a:buClr>
                <a:schemeClr val="accent4"/>
              </a:buClr>
              <a:buFont typeface="Arial" charset="0"/>
              <a:buChar char="•"/>
            </a:pPr>
            <a:r>
              <a:rPr lang="en-US" sz="2400" dirty="0" smtClean="0"/>
              <a:t>Conserved genes and pathways with humans </a:t>
            </a:r>
          </a:p>
          <a:p>
            <a:pPr>
              <a:buClr>
                <a:schemeClr val="accent4"/>
              </a:buClr>
              <a:buFont typeface="Arial" charset="0"/>
              <a:buChar char="•"/>
            </a:pPr>
            <a:r>
              <a:rPr lang="en-US" sz="2400" dirty="0" smtClean="0"/>
              <a:t>Cultured in Petri dishes with </a:t>
            </a:r>
            <a:r>
              <a:rPr lang="en-US" i="1" dirty="0"/>
              <a:t>Nitzschia curvilineata </a:t>
            </a:r>
            <a:r>
              <a:rPr lang="en-US" dirty="0" smtClean="0"/>
              <a:t>algae</a:t>
            </a:r>
            <a:endParaRPr lang="en-US" i="1" dirty="0">
              <a:latin typeface="Calisto MT" charset="0"/>
              <a:ea typeface="Calisto MT" charset="0"/>
              <a:cs typeface="Calisto MT" charset="0"/>
            </a:endParaRPr>
          </a:p>
          <a:p>
            <a:pPr>
              <a:buClr>
                <a:schemeClr val="accent4"/>
              </a:buClr>
              <a:buFont typeface="Arial" charset="0"/>
              <a:buChar char="•"/>
            </a:pPr>
            <a:endParaRPr lang="en-US" sz="2400" dirty="0" smtClean="0"/>
          </a:p>
          <a:p>
            <a:pPr>
              <a:buClr>
                <a:schemeClr val="accent4"/>
              </a:buClr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06" y="4712458"/>
            <a:ext cx="2673349" cy="2005012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7749" y="1283165"/>
            <a:ext cx="5534855" cy="4151141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701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649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Physical mutagenesis</a:t>
            </a:r>
            <a:endParaRPr lang="en-US" dirty="0"/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457200" y="4273591"/>
            <a:ext cx="8229600" cy="564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Chemical mutagenesis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13" y="4826049"/>
            <a:ext cx="2475005" cy="1484376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48"/>
          <p:cNvSpPr txBox="1"/>
          <p:nvPr/>
        </p:nvSpPr>
        <p:spPr>
          <a:xfrm>
            <a:off x="3638492" y="5058461"/>
            <a:ext cx="46059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Calisto MT" charset="0"/>
                <a:ea typeface="Calisto MT" charset="0"/>
                <a:cs typeface="Calisto MT" charset="0"/>
              </a:rPr>
              <a:t>50 mM ethyl methanesulfonate (EMS)</a:t>
            </a:r>
            <a:endParaRPr lang="en-US" sz="2600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1575447" y="2192154"/>
            <a:ext cx="1880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sto MT" charset="0"/>
                <a:ea typeface="Calisto MT" charset="0"/>
                <a:cs typeface="Calisto MT" charset="0"/>
              </a:rPr>
              <a:t>Treatment 1 </a:t>
            </a:r>
            <a:r>
              <a:rPr lang="en-US" sz="2400" dirty="0" smtClean="0">
                <a:latin typeface="Calisto MT" charset="0"/>
                <a:ea typeface="Calisto MT" charset="0"/>
                <a:cs typeface="Calisto MT" charset="0"/>
              </a:rPr>
              <a:t>(</a:t>
            </a:r>
            <a:r>
              <a:rPr lang="en-US" sz="2400" dirty="0"/>
              <a:t>6 × 5 </a:t>
            </a:r>
            <a:r>
              <a:rPr lang="en-US" sz="2400" dirty="0" smtClean="0"/>
              <a:t>Gy</a:t>
            </a:r>
            <a:r>
              <a:rPr lang="en-US" sz="2400" dirty="0" smtClean="0">
                <a:latin typeface="Calisto MT" charset="0"/>
                <a:ea typeface="Calisto MT" charset="0"/>
                <a:cs typeface="Calisto MT" charset="0"/>
              </a:rPr>
              <a:t>)</a:t>
            </a:r>
            <a:endParaRPr lang="en-US" sz="2400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21171" y="3066608"/>
            <a:ext cx="1977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dirty="0" smtClean="0">
                <a:latin typeface="Calisto MT" charset="0"/>
                <a:ea typeface="Calisto MT" charset="0"/>
                <a:cs typeface="Calisto MT" charset="0"/>
              </a:rPr>
              <a:t>Treatment 2 (</a:t>
            </a:r>
            <a:r>
              <a:rPr lang="en-US" sz="2400" dirty="0"/>
              <a:t>3 × 10 </a:t>
            </a:r>
            <a:r>
              <a:rPr lang="en-US" sz="2400" dirty="0" smtClean="0"/>
              <a:t>Gy</a:t>
            </a:r>
            <a:r>
              <a:rPr lang="en-US" sz="2400" dirty="0" smtClean="0">
                <a:latin typeface="Calisto MT" charset="0"/>
                <a:ea typeface="Calisto MT" charset="0"/>
                <a:cs typeface="Calisto MT" charset="0"/>
              </a:rPr>
              <a:t>)</a:t>
            </a:r>
            <a:endParaRPr lang="en-US" sz="2400" dirty="0">
              <a:latin typeface="Calisto MT" charset="0"/>
              <a:ea typeface="Calisto MT" charset="0"/>
              <a:cs typeface="Calisto MT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5118208" y="2582973"/>
            <a:ext cx="1137003" cy="212031"/>
            <a:chOff x="18264773" y="8945340"/>
            <a:chExt cx="1471027" cy="27432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90" name="Straight Connector 89"/>
            <p:cNvCxnSpPr/>
            <p:nvPr/>
          </p:nvCxnSpPr>
          <p:spPr bwMode="auto">
            <a:xfrm>
              <a:off x="18264773" y="9082500"/>
              <a:ext cx="1471027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19735800" y="8945340"/>
              <a:ext cx="0" cy="27432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18264773" y="8945340"/>
              <a:ext cx="0" cy="27432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8" name="Freeform 87"/>
          <p:cNvSpPr/>
          <p:nvPr/>
        </p:nvSpPr>
        <p:spPr bwMode="auto">
          <a:xfrm>
            <a:off x="6627988" y="2704136"/>
            <a:ext cx="921155" cy="218785"/>
          </a:xfrm>
          <a:custGeom>
            <a:avLst/>
            <a:gdLst>
              <a:gd name="connsiteX0" fmla="*/ 0 w 914400"/>
              <a:gd name="connsiteY0" fmla="*/ 183159 h 223648"/>
              <a:gd name="connsiteX1" fmla="*/ 347472 w 914400"/>
              <a:gd name="connsiteY1" fmla="*/ 279 h 223648"/>
              <a:gd name="connsiteX2" fmla="*/ 694944 w 914400"/>
              <a:gd name="connsiteY2" fmla="*/ 219735 h 223648"/>
              <a:gd name="connsiteX3" fmla="*/ 914400 w 914400"/>
              <a:gd name="connsiteY3" fmla="*/ 146583 h 2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223648">
                <a:moveTo>
                  <a:pt x="0" y="183159"/>
                </a:moveTo>
                <a:cubicBezTo>
                  <a:pt x="115824" y="88671"/>
                  <a:pt x="231648" y="-5817"/>
                  <a:pt x="347472" y="279"/>
                </a:cubicBezTo>
                <a:cubicBezTo>
                  <a:pt x="463296" y="6375"/>
                  <a:pt x="600456" y="195351"/>
                  <a:pt x="694944" y="219735"/>
                </a:cubicBezTo>
                <a:cubicBezTo>
                  <a:pt x="789432" y="244119"/>
                  <a:pt x="914400" y="146583"/>
                  <a:pt x="914400" y="146583"/>
                </a:cubicBezTo>
              </a:path>
            </a:pathLst>
          </a:custGeom>
          <a:noFill/>
          <a:ln w="101600" cap="rnd" cmpd="sng" algn="ctr">
            <a:solidFill>
              <a:srgbClr val="6B5F4F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9D8A73"/>
              </a:solidFill>
              <a:effectLst/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226">
            <a:off x="7124559" y="2188426"/>
            <a:ext cx="567748" cy="567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TextBox 86"/>
          <p:cNvSpPr txBox="1"/>
          <p:nvPr/>
        </p:nvSpPr>
        <p:spPr>
          <a:xfrm>
            <a:off x="5105272" y="2186871"/>
            <a:ext cx="1142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sto MT" charset="0"/>
                <a:ea typeface="Calisto MT" charset="0"/>
                <a:cs typeface="Calisto MT" charset="0"/>
              </a:rPr>
              <a:t>3 days</a:t>
            </a:r>
            <a:endParaRPr lang="en-US" sz="2400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93" name="Freeform 92"/>
          <p:cNvSpPr/>
          <p:nvPr/>
        </p:nvSpPr>
        <p:spPr bwMode="auto">
          <a:xfrm>
            <a:off x="3815922" y="2683997"/>
            <a:ext cx="921155" cy="218785"/>
          </a:xfrm>
          <a:custGeom>
            <a:avLst/>
            <a:gdLst>
              <a:gd name="connsiteX0" fmla="*/ 0 w 914400"/>
              <a:gd name="connsiteY0" fmla="*/ 183159 h 223648"/>
              <a:gd name="connsiteX1" fmla="*/ 347472 w 914400"/>
              <a:gd name="connsiteY1" fmla="*/ 279 h 223648"/>
              <a:gd name="connsiteX2" fmla="*/ 694944 w 914400"/>
              <a:gd name="connsiteY2" fmla="*/ 219735 h 223648"/>
              <a:gd name="connsiteX3" fmla="*/ 914400 w 914400"/>
              <a:gd name="connsiteY3" fmla="*/ 146583 h 2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223648">
                <a:moveTo>
                  <a:pt x="0" y="183159"/>
                </a:moveTo>
                <a:cubicBezTo>
                  <a:pt x="115824" y="88671"/>
                  <a:pt x="231648" y="-5817"/>
                  <a:pt x="347472" y="279"/>
                </a:cubicBezTo>
                <a:cubicBezTo>
                  <a:pt x="463296" y="6375"/>
                  <a:pt x="600456" y="195351"/>
                  <a:pt x="694944" y="219735"/>
                </a:cubicBezTo>
                <a:cubicBezTo>
                  <a:pt x="789432" y="244119"/>
                  <a:pt x="914400" y="146583"/>
                  <a:pt x="914400" y="146583"/>
                </a:cubicBezTo>
              </a:path>
            </a:pathLst>
          </a:custGeom>
          <a:noFill/>
          <a:ln w="101600" cap="rnd" cmpd="sng" algn="ctr">
            <a:solidFill>
              <a:srgbClr val="6B5F4F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9D8A73"/>
              </a:solidFill>
              <a:effectLst/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226">
            <a:off x="4312492" y="2168287"/>
            <a:ext cx="567749" cy="567748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5" name="TextBox 94"/>
          <p:cNvSpPr txBox="1"/>
          <p:nvPr/>
        </p:nvSpPr>
        <p:spPr>
          <a:xfrm>
            <a:off x="3617605" y="2169799"/>
            <a:ext cx="89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sto MT" charset="0"/>
                <a:ea typeface="Calisto MT" charset="0"/>
                <a:cs typeface="Calisto MT" charset="0"/>
              </a:rPr>
              <a:t>5 Gy</a:t>
            </a:r>
            <a:endParaRPr lang="en-US" sz="2400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81" name="Freeform 80"/>
          <p:cNvSpPr/>
          <p:nvPr/>
        </p:nvSpPr>
        <p:spPr bwMode="auto">
          <a:xfrm>
            <a:off x="3810506" y="3599909"/>
            <a:ext cx="921156" cy="218785"/>
          </a:xfrm>
          <a:custGeom>
            <a:avLst/>
            <a:gdLst>
              <a:gd name="connsiteX0" fmla="*/ 0 w 914400"/>
              <a:gd name="connsiteY0" fmla="*/ 183159 h 223648"/>
              <a:gd name="connsiteX1" fmla="*/ 347472 w 914400"/>
              <a:gd name="connsiteY1" fmla="*/ 279 h 223648"/>
              <a:gd name="connsiteX2" fmla="*/ 694944 w 914400"/>
              <a:gd name="connsiteY2" fmla="*/ 219735 h 223648"/>
              <a:gd name="connsiteX3" fmla="*/ 914400 w 914400"/>
              <a:gd name="connsiteY3" fmla="*/ 146583 h 2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223648">
                <a:moveTo>
                  <a:pt x="0" y="183159"/>
                </a:moveTo>
                <a:cubicBezTo>
                  <a:pt x="115824" y="88671"/>
                  <a:pt x="231648" y="-5817"/>
                  <a:pt x="347472" y="279"/>
                </a:cubicBezTo>
                <a:cubicBezTo>
                  <a:pt x="463296" y="6375"/>
                  <a:pt x="600456" y="195351"/>
                  <a:pt x="694944" y="219735"/>
                </a:cubicBezTo>
                <a:cubicBezTo>
                  <a:pt x="789432" y="244119"/>
                  <a:pt x="914400" y="146583"/>
                  <a:pt x="914400" y="146583"/>
                </a:cubicBezTo>
              </a:path>
            </a:pathLst>
          </a:custGeom>
          <a:noFill/>
          <a:ln w="101600" cap="rnd" cmpd="sng" algn="ctr">
            <a:solidFill>
              <a:srgbClr val="6B5F4F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9D8A73"/>
              </a:solidFill>
              <a:effectLst/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226">
            <a:off x="4307077" y="3084199"/>
            <a:ext cx="567749" cy="567748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3" name="TextBox 82"/>
          <p:cNvSpPr txBox="1"/>
          <p:nvPr/>
        </p:nvSpPr>
        <p:spPr>
          <a:xfrm>
            <a:off x="3465206" y="3085705"/>
            <a:ext cx="990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sto MT" charset="0"/>
                <a:ea typeface="Calisto MT" charset="0"/>
                <a:cs typeface="Calisto MT" charset="0"/>
              </a:rPr>
              <a:t>10 Gy</a:t>
            </a:r>
            <a:endParaRPr lang="en-US" sz="2400" dirty="0">
              <a:latin typeface="Calisto MT" charset="0"/>
              <a:ea typeface="Calisto MT" charset="0"/>
              <a:cs typeface="Calisto MT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5112785" y="3498885"/>
            <a:ext cx="1137003" cy="212031"/>
            <a:chOff x="18264773" y="8945340"/>
            <a:chExt cx="1471027" cy="27432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78" name="Straight Connector 77"/>
            <p:cNvCxnSpPr/>
            <p:nvPr/>
          </p:nvCxnSpPr>
          <p:spPr bwMode="auto">
            <a:xfrm>
              <a:off x="18264773" y="9082500"/>
              <a:ext cx="1471027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19735800" y="8945340"/>
              <a:ext cx="0" cy="27432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18264773" y="8945340"/>
              <a:ext cx="0" cy="27432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6" name="Freeform 75"/>
          <p:cNvSpPr/>
          <p:nvPr/>
        </p:nvSpPr>
        <p:spPr bwMode="auto">
          <a:xfrm>
            <a:off x="6622566" y="3620048"/>
            <a:ext cx="921155" cy="218785"/>
          </a:xfrm>
          <a:custGeom>
            <a:avLst/>
            <a:gdLst>
              <a:gd name="connsiteX0" fmla="*/ 0 w 914400"/>
              <a:gd name="connsiteY0" fmla="*/ 183159 h 223648"/>
              <a:gd name="connsiteX1" fmla="*/ 347472 w 914400"/>
              <a:gd name="connsiteY1" fmla="*/ 279 h 223648"/>
              <a:gd name="connsiteX2" fmla="*/ 694944 w 914400"/>
              <a:gd name="connsiteY2" fmla="*/ 219735 h 223648"/>
              <a:gd name="connsiteX3" fmla="*/ 914400 w 914400"/>
              <a:gd name="connsiteY3" fmla="*/ 146583 h 2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223648">
                <a:moveTo>
                  <a:pt x="0" y="183159"/>
                </a:moveTo>
                <a:cubicBezTo>
                  <a:pt x="115824" y="88671"/>
                  <a:pt x="231648" y="-5817"/>
                  <a:pt x="347472" y="279"/>
                </a:cubicBezTo>
                <a:cubicBezTo>
                  <a:pt x="463296" y="6375"/>
                  <a:pt x="600456" y="195351"/>
                  <a:pt x="694944" y="219735"/>
                </a:cubicBezTo>
                <a:cubicBezTo>
                  <a:pt x="789432" y="244119"/>
                  <a:pt x="914400" y="146583"/>
                  <a:pt x="914400" y="146583"/>
                </a:cubicBezTo>
              </a:path>
            </a:pathLst>
          </a:custGeom>
          <a:noFill/>
          <a:ln w="101600" cap="rnd" cmpd="sng" algn="ctr">
            <a:solidFill>
              <a:srgbClr val="6B5F4F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9D8A73"/>
              </a:solidFill>
              <a:effectLst/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226">
            <a:off x="7119137" y="3104338"/>
            <a:ext cx="567748" cy="567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Oval 64"/>
          <p:cNvSpPr/>
          <p:nvPr/>
        </p:nvSpPr>
        <p:spPr bwMode="auto">
          <a:xfrm>
            <a:off x="7465493" y="2798071"/>
            <a:ext cx="64008" cy="64008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7500375" y="2874271"/>
            <a:ext cx="64008" cy="64008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7460071" y="3712635"/>
            <a:ext cx="64008" cy="64008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7494953" y="3788835"/>
            <a:ext cx="64008" cy="64008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4659631" y="3699937"/>
            <a:ext cx="64008" cy="64008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4694513" y="3776137"/>
            <a:ext cx="64008" cy="64008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4648050" y="2772595"/>
            <a:ext cx="64008" cy="64008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4682932" y="2848795"/>
            <a:ext cx="64008" cy="64008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87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88" grpId="0" animBg="1"/>
      <p:bldP spid="87" grpId="0"/>
      <p:bldP spid="76" grpId="0" animBg="1"/>
      <p:bldP spid="65" grpId="0" animBg="1"/>
      <p:bldP spid="66" grpId="0" animBg="1"/>
      <p:bldP spid="63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results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4"/>
              </a:buClr>
              <a:buFont typeface="Arial" charset="0"/>
              <a:buChar char="•"/>
            </a:pPr>
            <a:r>
              <a:rPr lang="en-US" dirty="0" smtClean="0"/>
              <a:t>Dosage optimized to 30 Gy</a:t>
            </a:r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sz="2000" dirty="0" smtClean="0"/>
              <a:t>Minimal mortality </a:t>
            </a:r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sz="2000" dirty="0" smtClean="0"/>
              <a:t>Minimal effects on reproduction</a:t>
            </a:r>
          </a:p>
          <a:p>
            <a:pPr>
              <a:buClr>
                <a:schemeClr val="accent4"/>
              </a:buClr>
              <a:buFont typeface="Arial" charset="0"/>
              <a:buChar char="•"/>
            </a:pPr>
            <a:r>
              <a:rPr lang="en-US" dirty="0" smtClean="0"/>
              <a:t>Cancer-like phenotype seen </a:t>
            </a:r>
            <a:r>
              <a:rPr lang="en-US" dirty="0"/>
              <a:t>in irradiated </a:t>
            </a:r>
            <a:r>
              <a:rPr lang="en-US" dirty="0" smtClean="0"/>
              <a:t>worms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results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9432" r="3934"/>
          <a:stretch/>
        </p:blipFill>
        <p:spPr>
          <a:xfrm>
            <a:off x="4231962" y="2012072"/>
            <a:ext cx="3287210" cy="2786227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2" b="4995"/>
          <a:stretch/>
        </p:blipFill>
        <p:spPr>
          <a:xfrm rot="16200000">
            <a:off x="393171" y="3292390"/>
            <a:ext cx="4526839" cy="1966204"/>
          </a:xfrm>
          <a:prstGeom prst="rect">
            <a:avLst/>
          </a:prstGeom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ight Arrow 11"/>
          <p:cNvSpPr/>
          <p:nvPr/>
        </p:nvSpPr>
        <p:spPr>
          <a:xfrm>
            <a:off x="1302290" y="3829048"/>
            <a:ext cx="908639" cy="241300"/>
          </a:xfrm>
          <a:prstGeom prst="right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4086133">
            <a:off x="5945476" y="4413860"/>
            <a:ext cx="981892" cy="271828"/>
          </a:xfrm>
          <a:prstGeom prst="right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51118" y="5210171"/>
            <a:ext cx="441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Arial" charset="0"/>
              <a:buChar char="•"/>
            </a:pPr>
            <a:r>
              <a:rPr lang="en-US" dirty="0" smtClean="0"/>
              <a:t>2 individuals from </a:t>
            </a:r>
            <a:r>
              <a:rPr lang="en-US" dirty="0"/>
              <a:t>6 × 5 Gy </a:t>
            </a:r>
            <a:r>
              <a:rPr lang="en-US" dirty="0" smtClean="0"/>
              <a:t>treatment with cancer-like phenotypes </a:t>
            </a:r>
          </a:p>
          <a:p>
            <a:pPr marL="285750" lvl="1" indent="-285750">
              <a:buClr>
                <a:schemeClr val="accent4"/>
              </a:buClr>
              <a:buFont typeface="Arial" charset="0"/>
              <a:buChar char="•"/>
            </a:pPr>
            <a:r>
              <a:rPr lang="en-US" dirty="0"/>
              <a:t>More phenotypes observed in 6 × 5 </a:t>
            </a:r>
            <a:r>
              <a:rPr lang="en-US" dirty="0" smtClean="0"/>
              <a:t>Gy than 3 </a:t>
            </a:r>
            <a:r>
              <a:rPr lang="en-US" dirty="0"/>
              <a:t>× </a:t>
            </a:r>
            <a:r>
              <a:rPr lang="en-US" dirty="0" smtClean="0"/>
              <a:t>10 </a:t>
            </a:r>
            <a:r>
              <a:rPr lang="en-US" dirty="0"/>
              <a:t>Gy </a:t>
            </a:r>
          </a:p>
        </p:txBody>
      </p:sp>
    </p:spTree>
    <p:extLst>
      <p:ext uri="{BB962C8B-B14F-4D97-AF65-F5344CB8AC3E}">
        <p14:creationId xmlns:p14="http://schemas.microsoft.com/office/powerpoint/2010/main" val="116087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results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4"/>
              </a:buClr>
              <a:buFont typeface="Arial" charset="0"/>
              <a:buChar char="•"/>
            </a:pPr>
            <a:r>
              <a:rPr lang="en-US" dirty="0" smtClean="0"/>
              <a:t>Dosage optimized to 30 Gy</a:t>
            </a:r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sz="2000" dirty="0" smtClean="0"/>
              <a:t>Minimal mortality </a:t>
            </a:r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sz="2000" dirty="0" smtClean="0"/>
              <a:t>Minimal effects on reproduction</a:t>
            </a:r>
          </a:p>
          <a:p>
            <a:pPr>
              <a:buClr>
                <a:schemeClr val="accent4"/>
              </a:buClr>
              <a:buFont typeface="Arial" charset="0"/>
              <a:buChar char="•"/>
            </a:pPr>
            <a:r>
              <a:rPr lang="en-US" dirty="0" smtClean="0"/>
              <a:t>Cancer-like phenotype seen </a:t>
            </a:r>
            <a:r>
              <a:rPr lang="en-US" dirty="0"/>
              <a:t>in irradiated </a:t>
            </a:r>
            <a:r>
              <a:rPr lang="en-US" dirty="0" smtClean="0"/>
              <a:t>worms</a:t>
            </a:r>
            <a:endParaRPr lang="en-US" dirty="0"/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dirty="0" smtClean="0"/>
              <a:t>Possibly o</a:t>
            </a:r>
            <a:r>
              <a:rPr lang="en-US" sz="2000" dirty="0" smtClean="0"/>
              <a:t>riginating in the gonads</a:t>
            </a:r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sz="2000" dirty="0" smtClean="0"/>
              <a:t>Masses appear to grow over time</a:t>
            </a:r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sz="2000" dirty="0" smtClean="0"/>
              <a:t>Observed ~3 </a:t>
            </a:r>
            <a:r>
              <a:rPr lang="en-US" sz="2000" dirty="0"/>
              <a:t>months </a:t>
            </a:r>
            <a:r>
              <a:rPr lang="en-US" sz="2000" dirty="0" smtClean="0"/>
              <a:t>after first treatment</a:t>
            </a:r>
            <a:endParaRPr lang="en-US" sz="2400" dirty="0" smtClean="0"/>
          </a:p>
          <a:p>
            <a:pPr lvl="1">
              <a:buClr>
                <a:schemeClr val="accent4"/>
              </a:buClr>
              <a:buFont typeface="Arial" charset="0"/>
              <a:buChar char="•"/>
            </a:pPr>
            <a:r>
              <a:rPr lang="en-US" dirty="0" smtClean="0"/>
              <a:t>Preliminary data suggests h</a:t>
            </a:r>
            <a:r>
              <a:rPr lang="en-US" sz="2000" dirty="0" smtClean="0"/>
              <a:t>igher mortality in 6 × 5 Gy</a:t>
            </a:r>
          </a:p>
          <a:p>
            <a:pPr>
              <a:buClr>
                <a:schemeClr val="accent4"/>
              </a:buClr>
              <a:buFont typeface="Arial" charset="0"/>
              <a:buChar char="•"/>
            </a:pPr>
            <a:r>
              <a:rPr lang="en-US" dirty="0" smtClean="0"/>
              <a:t>No new phenotypes seen yet after chemical treatment</a:t>
            </a:r>
            <a:endParaRPr lang="en-US" sz="2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Executiv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L JC presentation Final" id="{652FC12E-11C4-EE4E-A58F-87F984D708B6}" vid="{BB7FC55A-32E3-C548-A61B-E9A5066A4C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Serene</Template>
  <TotalTime>7764</TotalTime>
  <Words>617</Words>
  <Application>Microsoft Macintosh PowerPoint</Application>
  <PresentationFormat>On-screen Show (4:3)</PresentationFormat>
  <Paragraphs>142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Calisto MT</vt:lpstr>
      <vt:lpstr>Courier New</vt:lpstr>
      <vt:lpstr>Damascus</vt:lpstr>
      <vt:lpstr>Arial</vt:lpstr>
      <vt:lpstr>Executive</vt:lpstr>
      <vt:lpstr>Cancer across species: Development of novel model organisms in cancer research</vt:lpstr>
      <vt:lpstr>Cancer across species</vt:lpstr>
      <vt:lpstr>Evolution of cancer</vt:lpstr>
      <vt:lpstr>Methods</vt:lpstr>
      <vt:lpstr>Macrostomum lignano</vt:lpstr>
      <vt:lpstr>Methods</vt:lpstr>
      <vt:lpstr>Current results</vt:lpstr>
      <vt:lpstr>Current results</vt:lpstr>
      <vt:lpstr>Current results</vt:lpstr>
      <vt:lpstr>Future goals</vt:lpstr>
      <vt:lpstr>Acknowledgements</vt:lpstr>
      <vt:lpstr>Any questions?</vt:lpstr>
      <vt:lpstr>PowerPoint Presentation</vt:lpstr>
      <vt:lpstr>References</vt:lpstr>
      <vt:lpstr>Mutagenesis methods</vt:lpstr>
      <vt:lpstr>Cancer across life</vt:lpstr>
      <vt:lpstr>Culturing conditions</vt:lpstr>
      <vt:lpstr>Sponge culturing system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Microsoft Office User</dc:creator>
  <cp:lastModifiedBy>Microsoft Office User</cp:lastModifiedBy>
  <cp:revision>73</cp:revision>
  <cp:lastPrinted>2017-04-08T06:20:27Z</cp:lastPrinted>
  <dcterms:created xsi:type="dcterms:W3CDTF">2017-03-27T23:55:04Z</dcterms:created>
  <dcterms:modified xsi:type="dcterms:W3CDTF">2017-04-08T06:31:13Z</dcterms:modified>
</cp:coreProperties>
</file>